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4C6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EBB56-0948-476D-AD02-5DDC7ADD70A2}" v="3" dt="2021-10-20T11:28:10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8"/>
    <p:restoredTop sz="97725"/>
  </p:normalViewPr>
  <p:slideViewPr>
    <p:cSldViewPr snapToGrid="0" snapToObjects="1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88B9-B03E-DF4C-B045-75EDE39D0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A626E-EB41-9E42-9E81-290FE04D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FF6A-F62E-1045-8B6F-76B60F4B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DB8B-9053-A744-AD1B-200FDF6A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9249-8B78-6C42-9608-F4C6759A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E312-82A4-404C-8C9F-89408FAD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CE4FE-7DA8-C44C-BD9E-74C54E2B5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69F65-1983-6C4F-A4D6-10E47261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750B3-2CC8-044E-8AA7-35CF5A41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521ED-D846-104C-9C0E-E702F5CA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15149-30C5-9141-85BE-72A400AEA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30EC2-00FE-CB4A-B345-009F332AF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6B4F6-0B42-EB43-9A7E-313CC2E6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8F5C2-4AAB-8146-822E-651BA58F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73E02-90B2-8748-A3E7-E3AB7F4C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7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3AEE-CD88-8946-B542-2EE33677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3D96-8B6C-014D-B953-C92130076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8104-B0C6-5844-8B1C-6E45FA66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E9C0-C964-FE4B-A24B-FA120388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9B26-3C2F-354B-B983-2990F7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1C3C-39C9-A84C-B357-F06C522A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9F31-1C3C-EC4F-9402-6FB25C3EC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225B-33A6-6344-95D0-59DFD165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A65AC-06B3-A84B-B013-60360F12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E966-63F1-5E44-9FFA-6CC0CDB4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86AB-A7CF-AF49-B8FA-F351A434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DD65-EC60-6F4A-B5BE-E8EA8A4E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83D7A-09FF-AF43-93C4-F14C16915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FA7A-477D-9541-AACE-40270AE0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3C4E4-02B0-C34E-8291-79B216B4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475F-01F7-B74C-9033-476E89D0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30F9-30B0-7245-990E-108C1DE4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6C705-3741-894E-B62B-B3D082ED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2A3BA-5E82-C642-84F8-8594742F2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07161-49B9-6D4A-82AD-D9EC2E50A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0B6F8-6EA9-0E43-9E23-B61A4FE69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E4C37-3E24-3B4F-ABC3-7517783A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F7B77-BAEA-E24F-8258-0C710CAB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C1F15-9C71-CD42-8ABB-AA24BEF4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7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287F-41E7-D048-BD36-AF959974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94A6F-A2A8-4F43-B949-BA3ADE99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037D3-C676-CB49-8068-2B36029C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920C1-FB90-1A45-9398-CEB4A1EE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930F8-BFFD-1343-A833-EBCD30C7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FC001-0D20-C14B-B80A-8E54DCE4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8C3BD-4E75-134A-B91F-361488EB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2414-3BCD-E24A-B71F-B1846228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86E4-C4E2-1A4B-95EF-27C0A3F3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91A4C-B520-0B49-BA13-04258E50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7475-D04E-8F45-B4FE-E491B0CE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E7E0A-FC99-F342-93BD-AF40C1CA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399E5-83E2-0149-B60B-8673805E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14A1-D639-204D-8938-11B5E0D3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8404F-8687-074C-AFC6-494037A9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643FE-FAD6-884B-B3E4-9972A6717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35187-0DC9-B24D-B050-0E802AFB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BC433-30E4-AF4D-86FC-BF552191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3BE15-C614-9D43-9BA4-81BAFD8B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329FB-CCDD-4847-9076-717C19E4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B0530-2B3F-1F42-BF2D-0158EECF9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1C9F3-7C05-384E-94BA-000A8BD25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AF48-4DCD-CA4A-8502-EE115C934EF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08499-386E-9646-B3CB-1257FFF6D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995F2-812A-6A44-832A-21CBD49A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3C797-690F-DC4C-A828-E243442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69EA78-9623-0444-A3DC-DEC3794DE6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00539B"/>
              </a:gs>
              <a:gs pos="100000">
                <a:srgbClr val="00ADE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9AAE0-28AA-844B-BBDD-698589998EE5}"/>
              </a:ext>
            </a:extLst>
          </p:cNvPr>
          <p:cNvSpPr txBox="1"/>
          <p:nvPr/>
        </p:nvSpPr>
        <p:spPr>
          <a:xfrm>
            <a:off x="757645" y="809897"/>
            <a:ext cx="7593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solution for </a:t>
            </a:r>
            <a:b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Procurement</a:t>
            </a:r>
          </a:p>
        </p:txBody>
      </p:sp>
      <p:pic>
        <p:nvPicPr>
          <p:cNvPr id="6" name="Google Shape;65;p14" descr="Google Shape;199;p37">
            <a:extLst>
              <a:ext uri="{FF2B5EF4-FFF2-40B4-BE49-F238E27FC236}">
                <a16:creationId xmlns:a16="http://schemas.microsoft.com/office/drawing/2014/main" id="{A79EA93A-18EA-704A-A284-1F82A40382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4229" y="6047992"/>
            <a:ext cx="2222800" cy="41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;p14" descr="Google Shape;200;p37">
            <a:extLst>
              <a:ext uri="{FF2B5EF4-FFF2-40B4-BE49-F238E27FC236}">
                <a16:creationId xmlns:a16="http://schemas.microsoft.com/office/drawing/2014/main" id="{F298B2EE-3C26-4740-A621-069B6DD5E3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2637"/>
          <a:stretch/>
        </p:blipFill>
        <p:spPr>
          <a:xfrm>
            <a:off x="5761855" y="5973680"/>
            <a:ext cx="2080636" cy="45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8;p14">
            <a:extLst>
              <a:ext uri="{FF2B5EF4-FFF2-40B4-BE49-F238E27FC236}">
                <a16:creationId xmlns:a16="http://schemas.microsoft.com/office/drawing/2014/main" id="{79AA2379-50E1-034E-9373-17879FDF36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135" y="6024233"/>
            <a:ext cx="1180837" cy="40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5A9B15-5CA1-5D47-BE86-BE8CEE6AF860}"/>
              </a:ext>
            </a:extLst>
          </p:cNvPr>
          <p:cNvCxnSpPr>
            <a:cxnSpLocks/>
          </p:cNvCxnSpPr>
          <p:nvPr/>
        </p:nvCxnSpPr>
        <p:spPr>
          <a:xfrm>
            <a:off x="873135" y="2601514"/>
            <a:ext cx="6182421" cy="0"/>
          </a:xfrm>
          <a:prstGeom prst="line">
            <a:avLst/>
          </a:prstGeom>
          <a:ln w="38100">
            <a:solidFill>
              <a:srgbClr val="7EA6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B9616F9-13DB-3E47-9D6B-B82CB6D13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45" y="2908300"/>
            <a:ext cx="5740400" cy="520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886C8C-D552-9741-93AB-55D4D12F0000}"/>
              </a:ext>
            </a:extLst>
          </p:cNvPr>
          <p:cNvSpPr txBox="1"/>
          <p:nvPr/>
        </p:nvSpPr>
        <p:spPr>
          <a:xfrm>
            <a:off x="986319" y="2983307"/>
            <a:ext cx="553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Eliza </a:t>
            </a:r>
            <a:r>
              <a:rPr lang="en-US" dirty="0" err="1">
                <a:solidFill>
                  <a:schemeClr val="bg1"/>
                </a:solidFill>
              </a:rPr>
              <a:t>Niewiadomska</a:t>
            </a:r>
            <a:r>
              <a:rPr lang="en-US" dirty="0">
                <a:solidFill>
                  <a:schemeClr val="bg1"/>
                </a:solidFill>
              </a:rPr>
              <a:t>, Legal Transition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, EBRD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96BE2-AAE3-C245-ACD7-E0C6D2AD7E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845"/>
          <a:stretch/>
        </p:blipFill>
        <p:spPr>
          <a:xfrm>
            <a:off x="6354839" y="2293482"/>
            <a:ext cx="5837161" cy="3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3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575656" y="431880"/>
            <a:ext cx="759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 discovered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575656" y="2113394"/>
            <a:ext cx="687310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Transparency is recognised as key principle of public procurement policy but in spite of it governments do not make public procurement data public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procurement laws may say WHAT information to publish but not HOW to publish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Governments may have new procurement laws and eProcurement systems, but they actually do not have accessible public procurement data and that’s why they do not make it public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eProcurement systems are difficult to use and require a lot of user training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eProcurement reforms are frequently unsuccessful and challenging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04FBA-ABBC-FE44-9DE8-9C544E46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237206"/>
            <a:ext cx="6468533" cy="71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1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B58A9-B192-4B49-B3D3-D65E83C0C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568C3-8C90-4C4F-A011-8B0AF55A7D9F}"/>
              </a:ext>
            </a:extLst>
          </p:cNvPr>
          <p:cNvSpPr txBox="1"/>
          <p:nvPr/>
        </p:nvSpPr>
        <p:spPr>
          <a:xfrm>
            <a:off x="575656" y="431880"/>
            <a:ext cx="859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Regulating public procurement market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1FEA4-F5A5-6949-A640-79F3EB3A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87" y="2604035"/>
            <a:ext cx="4309498" cy="37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D69BC5-4379-2643-9443-D966405E4C5F}"/>
              </a:ext>
            </a:extLst>
          </p:cNvPr>
          <p:cNvSpPr txBox="1"/>
          <p:nvPr/>
        </p:nvSpPr>
        <p:spPr>
          <a:xfrm>
            <a:off x="3121336" y="2019260"/>
            <a:ext cx="243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much ‘value for money’ we want?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5E99F-792B-B94C-8FE8-42B28FDAF725}"/>
              </a:ext>
            </a:extLst>
          </p:cNvPr>
          <p:cNvSpPr txBox="1"/>
          <p:nvPr/>
        </p:nvSpPr>
        <p:spPr>
          <a:xfrm>
            <a:off x="6207301" y="2019260"/>
            <a:ext cx="265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much transparency we need?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F97CFC-F68E-1846-B81A-DEFA21B2FB0F}"/>
              </a:ext>
            </a:extLst>
          </p:cNvPr>
          <p:cNvCxnSpPr>
            <a:cxnSpLocks/>
          </p:cNvCxnSpPr>
          <p:nvPr/>
        </p:nvCxnSpPr>
        <p:spPr>
          <a:xfrm flipV="1">
            <a:off x="5864536" y="1821667"/>
            <a:ext cx="0" cy="655866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3B64302-C4E1-F041-A222-767C897E5451}"/>
              </a:ext>
            </a:extLst>
          </p:cNvPr>
          <p:cNvSpPr txBox="1"/>
          <p:nvPr/>
        </p:nvSpPr>
        <p:spPr>
          <a:xfrm>
            <a:off x="1896217" y="3125554"/>
            <a:ext cx="330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Value Contracts – international trade thresholds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959EC6-75C7-E64A-8BD2-2935D1F5D2D2}"/>
              </a:ext>
            </a:extLst>
          </p:cNvPr>
          <p:cNvSpPr txBox="1"/>
          <p:nvPr/>
        </p:nvSpPr>
        <p:spPr>
          <a:xfrm>
            <a:off x="907781" y="4346588"/>
            <a:ext cx="359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Value Contracts – above national public procurement law thresholds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B6A9C-B052-F04E-89F8-7F51BF8E52CC}"/>
              </a:ext>
            </a:extLst>
          </p:cNvPr>
          <p:cNvSpPr txBox="1"/>
          <p:nvPr/>
        </p:nvSpPr>
        <p:spPr>
          <a:xfrm>
            <a:off x="-118725" y="5454583"/>
            <a:ext cx="3849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 Value Contracts – below procurement law thresholds but of interest to local small business</a:t>
            </a:r>
          </a:p>
        </p:txBody>
      </p:sp>
      <p:sp>
        <p:nvSpPr>
          <p:cNvPr id="19" name="17 Rectángulo redondeado">
            <a:extLst>
              <a:ext uri="{FF2B5EF4-FFF2-40B4-BE49-F238E27FC236}">
                <a16:creationId xmlns:a16="http://schemas.microsoft.com/office/drawing/2014/main" id="{189F58E0-7F2E-3F4D-A13E-B90A49CDF374}"/>
              </a:ext>
            </a:extLst>
          </p:cNvPr>
          <p:cNvSpPr/>
          <p:nvPr/>
        </p:nvSpPr>
        <p:spPr>
          <a:xfrm>
            <a:off x="7285224" y="4156105"/>
            <a:ext cx="4562573" cy="794542"/>
          </a:xfrm>
          <a:prstGeom prst="round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lIns="36000" r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 to </a:t>
            </a:r>
            <a:r>
              <a:rPr lang="en-GB" sz="1400" b="1" kern="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 the 2014 EU Directives principles: </a:t>
            </a:r>
            <a:r>
              <a:rPr lang="en-GB" sz="1400" kern="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transparency, competition, non-discrimination, and proportionality, </a:t>
            </a:r>
          </a:p>
        </p:txBody>
      </p:sp>
      <p:sp>
        <p:nvSpPr>
          <p:cNvPr id="20" name="18 Rectángulo redondeado">
            <a:extLst>
              <a:ext uri="{FF2B5EF4-FFF2-40B4-BE49-F238E27FC236}">
                <a16:creationId xmlns:a16="http://schemas.microsoft.com/office/drawing/2014/main" id="{94492315-38AB-AD4B-BECA-999CA61F1309}"/>
              </a:ext>
            </a:extLst>
          </p:cNvPr>
          <p:cNvSpPr/>
          <p:nvPr/>
        </p:nvSpPr>
        <p:spPr>
          <a:xfrm>
            <a:off x="6585354" y="3125554"/>
            <a:ext cx="4562572" cy="526731"/>
          </a:xfrm>
          <a:prstGeom prst="round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 to apply all 2012 WTO GPA rules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2014 EU Directives</a:t>
            </a:r>
            <a:endParaRPr lang="en-GB" sz="1400" b="1" kern="0" dirty="0">
              <a:solidFill>
                <a:srgbClr val="2294C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17 Rectángulo redondeado">
            <a:extLst>
              <a:ext uri="{FF2B5EF4-FFF2-40B4-BE49-F238E27FC236}">
                <a16:creationId xmlns:a16="http://schemas.microsoft.com/office/drawing/2014/main" id="{2A45CF0B-E294-3949-9652-86CABE8A1DFF}"/>
              </a:ext>
            </a:extLst>
          </p:cNvPr>
          <p:cNvSpPr/>
          <p:nvPr/>
        </p:nvSpPr>
        <p:spPr>
          <a:xfrm>
            <a:off x="7952024" y="5398705"/>
            <a:ext cx="3963034" cy="794542"/>
          </a:xfrm>
          <a:prstGeom prst="round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lIns="36000" r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public finance management regulation </a:t>
            </a:r>
            <a:r>
              <a:rPr lang="en-GB" sz="1400" b="1" kern="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require transparency and competition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B8F842-9966-7E4B-BE25-364E132B5AF6}"/>
              </a:ext>
            </a:extLst>
          </p:cNvPr>
          <p:cNvCxnSpPr>
            <a:cxnSpLocks/>
          </p:cNvCxnSpPr>
          <p:nvPr/>
        </p:nvCxnSpPr>
        <p:spPr>
          <a:xfrm>
            <a:off x="1632026" y="3976197"/>
            <a:ext cx="3229908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723C0F-D47A-4248-95AA-CCA02C687020}"/>
              </a:ext>
            </a:extLst>
          </p:cNvPr>
          <p:cNvCxnSpPr>
            <a:cxnSpLocks/>
          </p:cNvCxnSpPr>
          <p:nvPr/>
        </p:nvCxnSpPr>
        <p:spPr>
          <a:xfrm>
            <a:off x="808328" y="5181894"/>
            <a:ext cx="3229908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CD3B4F-9600-DE40-A3D0-2B32D9628754}"/>
              </a:ext>
            </a:extLst>
          </p:cNvPr>
          <p:cNvCxnSpPr>
            <a:cxnSpLocks/>
          </p:cNvCxnSpPr>
          <p:nvPr/>
        </p:nvCxnSpPr>
        <p:spPr>
          <a:xfrm>
            <a:off x="6981233" y="3920254"/>
            <a:ext cx="4166693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14BCB8-2FD3-BA44-88EF-8B58E5C1B24E}"/>
              </a:ext>
            </a:extLst>
          </p:cNvPr>
          <p:cNvCxnSpPr>
            <a:cxnSpLocks/>
          </p:cNvCxnSpPr>
          <p:nvPr/>
        </p:nvCxnSpPr>
        <p:spPr>
          <a:xfrm>
            <a:off x="7681104" y="5181894"/>
            <a:ext cx="4166693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1588900-0AB0-AA48-B0A9-75ECF60F89E6}"/>
              </a:ext>
            </a:extLst>
          </p:cNvPr>
          <p:cNvSpPr txBox="1"/>
          <p:nvPr/>
        </p:nvSpPr>
        <p:spPr>
          <a:xfrm>
            <a:off x="4996242" y="4380499"/>
            <a:ext cx="171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Procurement</a:t>
            </a:r>
          </a:p>
        </p:txBody>
      </p:sp>
    </p:spTree>
    <p:extLst>
      <p:ext uri="{BB962C8B-B14F-4D97-AF65-F5344CB8AC3E}">
        <p14:creationId xmlns:p14="http://schemas.microsoft.com/office/powerpoint/2010/main" val="299808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685AA-2034-4C4B-9FC3-3400A071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6DC6A-BD07-814D-8EDB-B15E8964606F}"/>
              </a:ext>
            </a:extLst>
          </p:cNvPr>
          <p:cNvSpPr txBox="1"/>
          <p:nvPr/>
        </p:nvSpPr>
        <p:spPr>
          <a:xfrm>
            <a:off x="575656" y="347569"/>
            <a:ext cx="859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procurement – get a right </a:t>
            </a: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 tool for: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8CDCF-CE7B-A347-99D6-193EA8F5C5BD}"/>
              </a:ext>
            </a:extLst>
          </p:cNvPr>
          <p:cNvSpPr/>
          <p:nvPr/>
        </p:nvSpPr>
        <p:spPr>
          <a:xfrm>
            <a:off x="679828" y="2119925"/>
            <a:ext cx="4398448" cy="3903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  <a:cs typeface="Bodoni MT" panose="02070603080606020203" pitchFamily="18" charset="0"/>
              </a:rPr>
              <a:t>•  (different public contracts)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  <a:cs typeface="Bodoni MT" panose="02070603080606020203" pitchFamily="18" charset="0"/>
              </a:rPr>
              <a:t>•  </a:t>
            </a: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</a:rPr>
              <a:t>(different markets)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  <a:cs typeface="Bodoni MT" panose="02070603080606020203" pitchFamily="18" charset="0"/>
              </a:rPr>
              <a:t>•  </a:t>
            </a: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</a:rPr>
              <a:t>(local business culture)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  <a:cs typeface="Bodoni MT" panose="02070603080606020203" pitchFamily="18" charset="0"/>
              </a:rPr>
              <a:t>•  </a:t>
            </a: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</a:rPr>
              <a:t>(big and small buyers)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  <a:cs typeface="Bodoni MT" panose="02070603080606020203" pitchFamily="18" charset="0"/>
              </a:rPr>
              <a:t>•  </a:t>
            </a: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</a:rPr>
              <a:t>(big and small business)</a:t>
            </a:r>
            <a:endParaRPr lang="en-US" sz="2800" dirty="0">
              <a:solidFill>
                <a:srgbClr val="00539B"/>
              </a:solidFill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539B"/>
                </a:solidFill>
                <a:latin typeface="Bodoni MT" panose="02070603080606020203" pitchFamily="18" charset="0"/>
                <a:cs typeface="Bodoni MT" panose="02070603080606020203" pitchFamily="18" charset="0"/>
              </a:rPr>
              <a:t>•  </a:t>
            </a:r>
            <a:r>
              <a:rPr lang="en-US" sz="2800" dirty="0">
                <a:solidFill>
                  <a:srgbClr val="00539B"/>
                </a:solidFill>
              </a:rPr>
              <a:t>(markets)</a:t>
            </a:r>
            <a:endParaRPr lang="en-GB" sz="2500" dirty="0">
              <a:solidFill>
                <a:srgbClr val="00539B"/>
              </a:solidFill>
              <a:latin typeface="Bodoni MT" panose="02070603080606020203" pitchFamily="18" charset="0"/>
              <a:cs typeface="Bodoni MT" panose="020706030806060202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E009F-0BF8-0243-8791-3B934B21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0242">
            <a:off x="6045172" y="966793"/>
            <a:ext cx="2719887" cy="6040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28B27E-3E52-8A42-B3EE-707F51D40BDF}"/>
              </a:ext>
            </a:extLst>
          </p:cNvPr>
          <p:cNvSpPr txBox="1"/>
          <p:nvPr/>
        </p:nvSpPr>
        <p:spPr>
          <a:xfrm>
            <a:off x="5335929" y="5382228"/>
            <a:ext cx="1030147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4818D-5B22-7846-8BA1-C3640ED4421B}"/>
              </a:ext>
            </a:extLst>
          </p:cNvPr>
          <p:cNvSpPr txBox="1"/>
          <p:nvPr/>
        </p:nvSpPr>
        <p:spPr>
          <a:xfrm>
            <a:off x="6982046" y="3577228"/>
            <a:ext cx="103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5DCDA-5239-624A-9D41-C162D81F035F}"/>
              </a:ext>
            </a:extLst>
          </p:cNvPr>
          <p:cNvSpPr txBox="1"/>
          <p:nvPr/>
        </p:nvSpPr>
        <p:spPr>
          <a:xfrm>
            <a:off x="8453960" y="2028460"/>
            <a:ext cx="103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Value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41BF5-2305-F24E-9443-0284B77285BD}"/>
              </a:ext>
            </a:extLst>
          </p:cNvPr>
          <p:cNvSpPr txBox="1"/>
          <p:nvPr/>
        </p:nvSpPr>
        <p:spPr>
          <a:xfrm>
            <a:off x="7665340" y="5514397"/>
            <a:ext cx="3637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767973-CC7C-9B4E-BF76-EE059E64F9CE}"/>
              </a:ext>
            </a:extLst>
          </p:cNvPr>
          <p:cNvCxnSpPr/>
          <p:nvPr/>
        </p:nvCxnSpPr>
        <p:spPr>
          <a:xfrm>
            <a:off x="7778187" y="5382228"/>
            <a:ext cx="4413813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3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90B77F-EE14-0342-B3F9-6314E1C6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F872B4-0598-474D-91D3-B52363E9BC7D}"/>
              </a:ext>
            </a:extLst>
          </p:cNvPr>
          <p:cNvSpPr txBox="1"/>
          <p:nvPr/>
        </p:nvSpPr>
        <p:spPr>
          <a:xfrm>
            <a:off x="564081" y="417017"/>
            <a:ext cx="882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 learned (and applied in practice)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AA4445-4051-034A-8EB1-AEFD5D1E35C1}"/>
              </a:ext>
            </a:extLst>
          </p:cNvPr>
          <p:cNvSpPr/>
          <p:nvPr/>
        </p:nvSpPr>
        <p:spPr>
          <a:xfrm>
            <a:off x="564081" y="1992261"/>
            <a:ext cx="7376152" cy="481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Procurement policy reform, digitalisation and open data agendas </a:t>
            </a:r>
            <a:r>
              <a:rPr lang="en-GB" alt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separated </a:t>
            </a:r>
            <a:r>
              <a:rPr lang="en-GB" altLang="en-US" sz="1400" b="1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need to be united.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Contracting Data Standard - one public procurement open data source for all stakeholders </a:t>
            </a:r>
            <a:r>
              <a:rPr lang="en-GB" altLang="en-US" sz="1400" b="1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possible for any interested government</a:t>
            </a:r>
            <a:r>
              <a:rPr lang="en-GB" alt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regardless policy differences and level of digitalisation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Government – transparency, accountability and stakeholder engagement </a:t>
            </a:r>
            <a:r>
              <a:rPr lang="en-GB" altLang="en-US" sz="1400" b="1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makes a difference</a:t>
            </a:r>
          </a:p>
          <a:p>
            <a:pPr>
              <a:lnSpc>
                <a:spcPct val="200000"/>
              </a:lnSpc>
              <a:defRPr/>
            </a:pPr>
            <a:endParaRPr lang="en-GB" altLang="en-US" sz="1400" b="1" dirty="0">
              <a:solidFill>
                <a:srgbClr val="2294C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en-US" sz="1400" b="1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a buying process where users no longer need complete knowledge of all the procurement rules, with digital workflows that guide buyers’ decisions and mean in practice </a:t>
            </a:r>
            <a:r>
              <a:rPr lang="en-GB" altLang="en-US" sz="1400" b="1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 time to market, better buyer satisfaction, steep change in compliance and better performance </a:t>
            </a:r>
          </a:p>
          <a:p>
            <a:pPr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Bodoni MT" panose="02070603080606020203" pitchFamily="18" charset="0"/>
              <a:ea typeface="Franklin Gothic Book"/>
              <a:cs typeface="Franklin Gothic Book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6EB3CE-1306-924E-9232-6F288A66DEF1}"/>
              </a:ext>
            </a:extLst>
          </p:cNvPr>
          <p:cNvCxnSpPr>
            <a:cxnSpLocks/>
          </p:cNvCxnSpPr>
          <p:nvPr/>
        </p:nvCxnSpPr>
        <p:spPr>
          <a:xfrm>
            <a:off x="0" y="4537278"/>
            <a:ext cx="4676172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D106046-9A4D-4C4A-93EF-A17BF344A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2"/>
          <a:stretch/>
        </p:blipFill>
        <p:spPr>
          <a:xfrm>
            <a:off x="8009181" y="1909822"/>
            <a:ext cx="4182820" cy="46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6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30A90-278A-924F-B4D9-2A20E81D4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4A648-67F8-FE45-9D66-6D1D55871D09}"/>
              </a:ext>
            </a:extLst>
          </p:cNvPr>
          <p:cNvSpPr txBox="1"/>
          <p:nvPr/>
        </p:nvSpPr>
        <p:spPr>
          <a:xfrm>
            <a:off x="564081" y="417017"/>
            <a:ext cx="882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ready for Innovative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BAB64-E5A4-6D4C-9377-9147CBDD2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2" y="3718904"/>
            <a:ext cx="11562505" cy="350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BB516-572E-EC4E-A9D0-CF5C63B2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8" y="2163123"/>
            <a:ext cx="11025187" cy="334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A0D9E-D4E4-BC4B-9DFB-01B54AF03A64}"/>
              </a:ext>
            </a:extLst>
          </p:cNvPr>
          <p:cNvSpPr txBox="1"/>
          <p:nvPr/>
        </p:nvSpPr>
        <p:spPr>
          <a:xfrm>
            <a:off x="1377387" y="2174698"/>
            <a:ext cx="1724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Pre-tendering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172EF-ED01-BE4B-B9D0-D293E7B5D5AB}"/>
              </a:ext>
            </a:extLst>
          </p:cNvPr>
          <p:cNvSpPr txBox="1"/>
          <p:nvPr/>
        </p:nvSpPr>
        <p:spPr>
          <a:xfrm>
            <a:off x="4441633" y="2174698"/>
            <a:ext cx="1724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37D8C-51FB-1248-B22F-3C0108E524A3}"/>
              </a:ext>
            </a:extLst>
          </p:cNvPr>
          <p:cNvSpPr txBox="1"/>
          <p:nvPr/>
        </p:nvSpPr>
        <p:spPr>
          <a:xfrm>
            <a:off x="8266253" y="2174698"/>
            <a:ext cx="1724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Post-tendering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94B90-6F51-6943-93B4-E46D7AA57143}"/>
              </a:ext>
            </a:extLst>
          </p:cNvPr>
          <p:cNvSpPr txBox="1"/>
          <p:nvPr/>
        </p:nvSpPr>
        <p:spPr>
          <a:xfrm>
            <a:off x="530297" y="3740492"/>
            <a:ext cx="118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F8D27-AC7C-AA45-9B98-87BF808C46DE}"/>
              </a:ext>
            </a:extLst>
          </p:cNvPr>
          <p:cNvSpPr txBox="1"/>
          <p:nvPr/>
        </p:nvSpPr>
        <p:spPr>
          <a:xfrm>
            <a:off x="2158677" y="3736061"/>
            <a:ext cx="127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29908-47C5-834F-AF30-B53CDB405DB0}"/>
              </a:ext>
            </a:extLst>
          </p:cNvPr>
          <p:cNvSpPr txBox="1"/>
          <p:nvPr/>
        </p:nvSpPr>
        <p:spPr>
          <a:xfrm>
            <a:off x="3653919" y="3743755"/>
            <a:ext cx="30246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Tendering/Selection/Purchasing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541A5-EB5C-1449-9A2D-D9C972390B92}"/>
              </a:ext>
            </a:extLst>
          </p:cNvPr>
          <p:cNvSpPr txBox="1"/>
          <p:nvPr/>
        </p:nvSpPr>
        <p:spPr>
          <a:xfrm>
            <a:off x="6906406" y="3742054"/>
            <a:ext cx="118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A1A8B4-F736-6C41-AD06-ED2AE0F214D4}"/>
              </a:ext>
            </a:extLst>
          </p:cNvPr>
          <p:cNvSpPr txBox="1"/>
          <p:nvPr/>
        </p:nvSpPr>
        <p:spPr>
          <a:xfrm>
            <a:off x="8293828" y="3748029"/>
            <a:ext cx="19135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</a:t>
            </a:r>
            <a:r>
              <a:rPr lang="en-US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mgmt</a:t>
            </a:r>
            <a:endParaRPr lang="en-US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A4069C-8ED0-D540-913C-30F4D7206029}"/>
              </a:ext>
            </a:extLst>
          </p:cNvPr>
          <p:cNvSpPr txBox="1"/>
          <p:nvPr/>
        </p:nvSpPr>
        <p:spPr>
          <a:xfrm>
            <a:off x="10147318" y="3775058"/>
            <a:ext cx="1762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Reporting &amp; policy analysis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60746-9266-8341-A2C7-941F4472DA79}"/>
              </a:ext>
            </a:extLst>
          </p:cNvPr>
          <p:cNvCxnSpPr>
            <a:cxnSpLocks/>
          </p:cNvCxnSpPr>
          <p:nvPr/>
        </p:nvCxnSpPr>
        <p:spPr>
          <a:xfrm>
            <a:off x="1909823" y="3252486"/>
            <a:ext cx="0" cy="37039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2A279A-50D5-A445-88CE-4F436CD59FB6}"/>
              </a:ext>
            </a:extLst>
          </p:cNvPr>
          <p:cNvCxnSpPr>
            <a:cxnSpLocks/>
          </p:cNvCxnSpPr>
          <p:nvPr/>
        </p:nvCxnSpPr>
        <p:spPr>
          <a:xfrm>
            <a:off x="3688644" y="3252486"/>
            <a:ext cx="0" cy="381964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33223D-92FC-9343-98CC-5D4278112F81}"/>
              </a:ext>
            </a:extLst>
          </p:cNvPr>
          <p:cNvCxnSpPr>
            <a:cxnSpLocks/>
          </p:cNvCxnSpPr>
          <p:nvPr/>
        </p:nvCxnSpPr>
        <p:spPr>
          <a:xfrm>
            <a:off x="6607392" y="2882096"/>
            <a:ext cx="0" cy="754284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6B5D10-E35B-2B41-A0C0-192242BFD08E}"/>
              </a:ext>
            </a:extLst>
          </p:cNvPr>
          <p:cNvCxnSpPr>
            <a:cxnSpLocks/>
          </p:cNvCxnSpPr>
          <p:nvPr/>
        </p:nvCxnSpPr>
        <p:spPr>
          <a:xfrm>
            <a:off x="8361527" y="3275636"/>
            <a:ext cx="0" cy="36074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D668F9-65A4-1B4B-BA6F-B7BD572C5C06}"/>
              </a:ext>
            </a:extLst>
          </p:cNvPr>
          <p:cNvCxnSpPr>
            <a:cxnSpLocks/>
          </p:cNvCxnSpPr>
          <p:nvPr/>
        </p:nvCxnSpPr>
        <p:spPr>
          <a:xfrm>
            <a:off x="10147318" y="2882096"/>
            <a:ext cx="0" cy="75814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D373E7-0E5A-8641-9729-123DEF9065E4}"/>
              </a:ext>
            </a:extLst>
          </p:cNvPr>
          <p:cNvCxnSpPr/>
          <p:nvPr/>
        </p:nvCxnSpPr>
        <p:spPr>
          <a:xfrm>
            <a:off x="6607392" y="2882096"/>
            <a:ext cx="353992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E4E4AAA-35D9-E240-8499-5B81311953CB}"/>
              </a:ext>
            </a:extLst>
          </p:cNvPr>
          <p:cNvSpPr txBox="1"/>
          <p:nvPr/>
        </p:nvSpPr>
        <p:spPr>
          <a:xfrm>
            <a:off x="7259179" y="2549455"/>
            <a:ext cx="2204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 Management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8AB776-1058-7942-B17B-ECB0E54C3204}"/>
              </a:ext>
            </a:extLst>
          </p:cNvPr>
          <p:cNvSpPr txBox="1"/>
          <p:nvPr/>
        </p:nvSpPr>
        <p:spPr>
          <a:xfrm>
            <a:off x="6906406" y="2921120"/>
            <a:ext cx="294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Receipt of products or services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5C339E9-8008-7341-946E-99E3AA935FFF}"/>
              </a:ext>
            </a:extLst>
          </p:cNvPr>
          <p:cNvSpPr/>
          <p:nvPr/>
        </p:nvSpPr>
        <p:spPr>
          <a:xfrm>
            <a:off x="327200" y="4187325"/>
            <a:ext cx="177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Intelligence</a:t>
            </a:r>
          </a:p>
          <a:p>
            <a:pPr>
              <a:defRPr/>
            </a:pPr>
            <a:r>
              <a:rPr lang="en-US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learning</a:t>
            </a:r>
            <a:endParaRPr lang="en-GB" sz="11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Automation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Robotic Process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3D2509-D123-B14E-B2E3-2CEC74126184}"/>
              </a:ext>
            </a:extLst>
          </p:cNvPr>
          <p:cNvCxnSpPr>
            <a:cxnSpLocks/>
          </p:cNvCxnSpPr>
          <p:nvPr/>
        </p:nvCxnSpPr>
        <p:spPr>
          <a:xfrm flipV="1">
            <a:off x="321412" y="4046538"/>
            <a:ext cx="0" cy="10347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63C59E7-BF0E-B646-87C9-BDA95AF2BBFD}"/>
              </a:ext>
            </a:extLst>
          </p:cNvPr>
          <p:cNvCxnSpPr>
            <a:cxnSpLocks/>
          </p:cNvCxnSpPr>
          <p:nvPr/>
        </p:nvCxnSpPr>
        <p:spPr>
          <a:xfrm flipV="1">
            <a:off x="1966947" y="4036143"/>
            <a:ext cx="0" cy="10347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9C9B7A9-AF23-8C45-AB46-C1EE01A00175}"/>
              </a:ext>
            </a:extLst>
          </p:cNvPr>
          <p:cNvSpPr/>
          <p:nvPr/>
        </p:nvSpPr>
        <p:spPr>
          <a:xfrm>
            <a:off x="1972735" y="4198742"/>
            <a:ext cx="12925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Automation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Robotic Process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D75202D-6A92-A942-B26F-5E48C13FDFE0}"/>
              </a:ext>
            </a:extLst>
          </p:cNvPr>
          <p:cNvCxnSpPr>
            <a:cxnSpLocks/>
          </p:cNvCxnSpPr>
          <p:nvPr/>
        </p:nvCxnSpPr>
        <p:spPr>
          <a:xfrm flipV="1">
            <a:off x="3736123" y="4036143"/>
            <a:ext cx="0" cy="10347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1A3C925-A835-B243-9A72-0FA62321216E}"/>
              </a:ext>
            </a:extLst>
          </p:cNvPr>
          <p:cNvSpPr/>
          <p:nvPr/>
        </p:nvSpPr>
        <p:spPr>
          <a:xfrm>
            <a:off x="3754865" y="4198742"/>
            <a:ext cx="17736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Artificial Intelligence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Automation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Robotic Process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 and analytics</a:t>
            </a:r>
          </a:p>
          <a:p>
            <a:r>
              <a:rPr lang="en-US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learning</a:t>
            </a:r>
            <a:endParaRPr lang="en-GB" sz="11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9F3307D-E1E7-9A47-A103-D6FEDC3FC3F8}"/>
              </a:ext>
            </a:extLst>
          </p:cNvPr>
          <p:cNvCxnSpPr>
            <a:cxnSpLocks/>
          </p:cNvCxnSpPr>
          <p:nvPr/>
        </p:nvCxnSpPr>
        <p:spPr>
          <a:xfrm flipV="1">
            <a:off x="6655442" y="4043096"/>
            <a:ext cx="0" cy="10347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7FD04C7-228F-0843-A0CB-FD0AB4E250D1}"/>
              </a:ext>
            </a:extLst>
          </p:cNvPr>
          <p:cNvSpPr/>
          <p:nvPr/>
        </p:nvSpPr>
        <p:spPr>
          <a:xfrm>
            <a:off x="6657370" y="4184258"/>
            <a:ext cx="177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Artificial Intelligence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Automation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Robotic Process</a:t>
            </a:r>
          </a:p>
          <a:p>
            <a:r>
              <a:rPr lang="en-US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Intelligence </a:t>
            </a:r>
            <a:endParaRPr lang="en-GB" sz="11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A9BE2C4-436B-E840-BC27-56BBEF0D296D}"/>
              </a:ext>
            </a:extLst>
          </p:cNvPr>
          <p:cNvCxnSpPr>
            <a:cxnSpLocks/>
          </p:cNvCxnSpPr>
          <p:nvPr/>
        </p:nvCxnSpPr>
        <p:spPr>
          <a:xfrm flipV="1">
            <a:off x="8407822" y="4043096"/>
            <a:ext cx="0" cy="10347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AE5F062-7043-6F4B-9C79-18FB70B9B9B8}"/>
              </a:ext>
            </a:extLst>
          </p:cNvPr>
          <p:cNvSpPr/>
          <p:nvPr/>
        </p:nvSpPr>
        <p:spPr>
          <a:xfrm>
            <a:off x="8416352" y="4198741"/>
            <a:ext cx="1628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Artificial Intelligence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of Things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FFDACD-5387-8749-B461-AB747ED700E0}"/>
              </a:ext>
            </a:extLst>
          </p:cNvPr>
          <p:cNvCxnSpPr>
            <a:cxnSpLocks/>
          </p:cNvCxnSpPr>
          <p:nvPr/>
        </p:nvCxnSpPr>
        <p:spPr>
          <a:xfrm flipV="1">
            <a:off x="10207332" y="4043096"/>
            <a:ext cx="0" cy="10347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CFD0314-710E-F74B-8A02-3E555D8E3296}"/>
              </a:ext>
            </a:extLst>
          </p:cNvPr>
          <p:cNvSpPr/>
          <p:nvPr/>
        </p:nvSpPr>
        <p:spPr>
          <a:xfrm>
            <a:off x="10233240" y="4184258"/>
            <a:ext cx="17736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Artificial Intelligence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Automation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Robotic Process</a:t>
            </a:r>
          </a:p>
          <a:p>
            <a:r>
              <a:rPr lang="en-GB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 and analytics</a:t>
            </a:r>
          </a:p>
          <a:p>
            <a:r>
              <a:rPr lang="en-US" sz="11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learning</a:t>
            </a:r>
            <a:endParaRPr lang="en-GB" sz="11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016A7AF-5FFB-E74B-8C65-F87834133D91}"/>
              </a:ext>
            </a:extLst>
          </p:cNvPr>
          <p:cNvCxnSpPr/>
          <p:nvPr/>
        </p:nvCxnSpPr>
        <p:spPr>
          <a:xfrm>
            <a:off x="285557" y="5822064"/>
            <a:ext cx="1158844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15CFA4-6531-8140-AFE9-472A252A2388}"/>
              </a:ext>
            </a:extLst>
          </p:cNvPr>
          <p:cNvCxnSpPr/>
          <p:nvPr/>
        </p:nvCxnSpPr>
        <p:spPr>
          <a:xfrm flipV="1">
            <a:off x="311492" y="5474823"/>
            <a:ext cx="0" cy="34724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EE3FD83-0100-1047-B315-12A9EB819632}"/>
              </a:ext>
            </a:extLst>
          </p:cNvPr>
          <p:cNvCxnSpPr/>
          <p:nvPr/>
        </p:nvCxnSpPr>
        <p:spPr>
          <a:xfrm flipV="1">
            <a:off x="11851752" y="5474822"/>
            <a:ext cx="0" cy="34724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AEE4025-9F57-ED45-AEE2-5EE1CE65B6FE}"/>
              </a:ext>
            </a:extLst>
          </p:cNvPr>
          <p:cNvSpPr txBox="1"/>
          <p:nvPr/>
        </p:nvSpPr>
        <p:spPr>
          <a:xfrm>
            <a:off x="1313599" y="5946209"/>
            <a:ext cx="9705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enforcement – review and remedies, monitoring and audit of procurement function in public sector</a:t>
            </a:r>
          </a:p>
        </p:txBody>
      </p:sp>
    </p:spTree>
    <p:extLst>
      <p:ext uri="{BB962C8B-B14F-4D97-AF65-F5344CB8AC3E}">
        <p14:creationId xmlns:p14="http://schemas.microsoft.com/office/powerpoint/2010/main" val="107892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6BEACE-130F-F449-B572-2FE4DCD6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C55E83-EE0A-AE4A-A784-C086E884CA79}"/>
              </a:ext>
            </a:extLst>
          </p:cNvPr>
          <p:cNvSpPr txBox="1"/>
          <p:nvPr/>
        </p:nvSpPr>
        <p:spPr>
          <a:xfrm>
            <a:off x="564081" y="382292"/>
            <a:ext cx="8822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procurement goes through digital transformation</a:t>
            </a:r>
          </a:p>
        </p:txBody>
      </p:sp>
      <p:sp>
        <p:nvSpPr>
          <p:cNvPr id="7" name="Google Shape;76;p15">
            <a:extLst>
              <a:ext uri="{FF2B5EF4-FFF2-40B4-BE49-F238E27FC236}">
                <a16:creationId xmlns:a16="http://schemas.microsoft.com/office/drawing/2014/main" id="{3C2C2B68-D9FD-304C-9F18-9201193534AA}"/>
              </a:ext>
            </a:extLst>
          </p:cNvPr>
          <p:cNvSpPr txBox="1"/>
          <p:nvPr/>
        </p:nvSpPr>
        <p:spPr>
          <a:xfrm>
            <a:off x="2247576" y="3772325"/>
            <a:ext cx="2372617" cy="15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Interaction: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Active exchange of information. Online forms. Customised information on request. Some process integration</a:t>
            </a:r>
            <a:endParaRPr sz="1300" b="0" i="0" u="none" strike="noStrike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8" name="Google Shape;76;p15">
            <a:extLst>
              <a:ext uri="{FF2B5EF4-FFF2-40B4-BE49-F238E27FC236}">
                <a16:creationId xmlns:a16="http://schemas.microsoft.com/office/drawing/2014/main" id="{9287A2EF-27A6-5F4C-9D3B-410EF73F5E51}"/>
              </a:ext>
            </a:extLst>
          </p:cNvPr>
          <p:cNvSpPr txBox="1"/>
          <p:nvPr/>
        </p:nvSpPr>
        <p:spPr>
          <a:xfrm>
            <a:off x="4306437" y="2662797"/>
            <a:ext cx="2372617" cy="171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Transaction: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Competitive online exchange of goods and services. Complete transaction online. Online productivity. Integrated process</a:t>
            </a:r>
            <a:endParaRPr sz="1300" b="0" i="0" u="none" strike="noStrike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9" name="Google Shape;76;p15">
            <a:extLst>
              <a:ext uri="{FF2B5EF4-FFF2-40B4-BE49-F238E27FC236}">
                <a16:creationId xmlns:a16="http://schemas.microsoft.com/office/drawing/2014/main" id="{C9A251D3-5FD0-3745-907D-310980C9729D}"/>
              </a:ext>
            </a:extLst>
          </p:cNvPr>
          <p:cNvSpPr txBox="1"/>
          <p:nvPr/>
        </p:nvSpPr>
        <p:spPr>
          <a:xfrm>
            <a:off x="6565587" y="1596214"/>
            <a:ext cx="2646031" cy="178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Transformation: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Digital process. 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Use of automation and robotics.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Change in business practice. New data-driven products and services. Innovation in market structure</a:t>
            </a:r>
            <a:endParaRPr sz="1300" b="0" i="0" u="none" strike="noStrike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0" name="Google Shape;76;p15">
            <a:extLst>
              <a:ext uri="{FF2B5EF4-FFF2-40B4-BE49-F238E27FC236}">
                <a16:creationId xmlns:a16="http://schemas.microsoft.com/office/drawing/2014/main" id="{5A869132-848A-E74E-80D9-9F36B84CE46F}"/>
              </a:ext>
            </a:extLst>
          </p:cNvPr>
          <p:cNvSpPr txBox="1"/>
          <p:nvPr/>
        </p:nvSpPr>
        <p:spPr>
          <a:xfrm>
            <a:off x="564081" y="5216902"/>
            <a:ext cx="2575124" cy="103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US" sz="1300" b="1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Publication: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Uniform, transparent </a:t>
            </a:r>
            <a:br>
              <a:rPr lang="en-GB" sz="13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</a:br>
            <a:r>
              <a:rPr lang="en-GB" sz="13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and accurate information on procurement opportunities</a:t>
            </a:r>
            <a:endParaRPr sz="1300" b="0" i="0" u="none" strike="noStrike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2" name="Google Shape;113;p17">
            <a:extLst>
              <a:ext uri="{FF2B5EF4-FFF2-40B4-BE49-F238E27FC236}">
                <a16:creationId xmlns:a16="http://schemas.microsoft.com/office/drawing/2014/main" id="{C72B72D2-AE08-8E42-94C4-4DF0F00B9843}"/>
              </a:ext>
            </a:extLst>
          </p:cNvPr>
          <p:cNvSpPr txBox="1"/>
          <p:nvPr/>
        </p:nvSpPr>
        <p:spPr>
          <a:xfrm>
            <a:off x="526891" y="2191659"/>
            <a:ext cx="2984112" cy="45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way to digital transformation</a:t>
            </a:r>
            <a:endParaRPr b="1" dirty="0">
              <a:solidFill>
                <a:srgbClr val="2294C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F98B9F-5E9E-314F-8501-160D0EA66801}"/>
              </a:ext>
            </a:extLst>
          </p:cNvPr>
          <p:cNvCxnSpPr>
            <a:cxnSpLocks/>
          </p:cNvCxnSpPr>
          <p:nvPr/>
        </p:nvCxnSpPr>
        <p:spPr>
          <a:xfrm>
            <a:off x="644423" y="3061710"/>
            <a:ext cx="2866580" cy="8285"/>
          </a:xfrm>
          <a:prstGeom prst="line">
            <a:avLst/>
          </a:prstGeom>
          <a:ln w="38100">
            <a:solidFill>
              <a:srgbClr val="2294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65EDECC-C290-6C45-93C7-A320802A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48"/>
          <a:stretch/>
        </p:blipFill>
        <p:spPr>
          <a:xfrm>
            <a:off x="5251995" y="3623943"/>
            <a:ext cx="3348544" cy="3234058"/>
          </a:xfrm>
          <a:prstGeom prst="rect">
            <a:avLst/>
          </a:prstGeom>
        </p:spPr>
      </p:pic>
      <p:pic>
        <p:nvPicPr>
          <p:cNvPr id="15" name="Объект 10">
            <a:extLst>
              <a:ext uri="{FF2B5EF4-FFF2-40B4-BE49-F238E27FC236}">
                <a16:creationId xmlns:a16="http://schemas.microsoft.com/office/drawing/2014/main" id="{4E4E7F81-39D4-6C49-836C-21E8CAEAD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029" y="1632915"/>
            <a:ext cx="438912" cy="438912"/>
          </a:xfrm>
          <a:prstGeom prst="rect">
            <a:avLst/>
          </a:prstGeom>
        </p:spPr>
      </p:pic>
      <p:pic>
        <p:nvPicPr>
          <p:cNvPr id="16" name="Изображение 11">
            <a:extLst>
              <a:ext uri="{FF2B5EF4-FFF2-40B4-BE49-F238E27FC236}">
                <a16:creationId xmlns:a16="http://schemas.microsoft.com/office/drawing/2014/main" id="{9DA4CCBD-4FD4-7D49-9386-9AE2D37D9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029" y="4851173"/>
            <a:ext cx="428937" cy="428937"/>
          </a:xfrm>
          <a:prstGeom prst="rect">
            <a:avLst/>
          </a:prstGeom>
        </p:spPr>
      </p:pic>
      <p:pic>
        <p:nvPicPr>
          <p:cNvPr id="17" name="Изображение 12">
            <a:extLst>
              <a:ext uri="{FF2B5EF4-FFF2-40B4-BE49-F238E27FC236}">
                <a16:creationId xmlns:a16="http://schemas.microsoft.com/office/drawing/2014/main" id="{4CAC1C8B-72F7-714E-9CC1-AA6B0E426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1" y="2861893"/>
            <a:ext cx="488788" cy="4887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CA69CF-86EB-DF47-8D05-2B41B37A711E}"/>
              </a:ext>
            </a:extLst>
          </p:cNvPr>
          <p:cNvSpPr/>
          <p:nvPr/>
        </p:nvSpPr>
        <p:spPr>
          <a:xfrm>
            <a:off x="9453683" y="2130190"/>
            <a:ext cx="20623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eProcurement </a:t>
            </a:r>
            <a:r>
              <a:rPr lang="en-US" sz="12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instead of 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paper-based procedures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7A38C-1014-3E46-8477-8091EDA264D1}"/>
              </a:ext>
            </a:extLst>
          </p:cNvPr>
          <p:cNvSpPr/>
          <p:nvPr/>
        </p:nvSpPr>
        <p:spPr>
          <a:xfrm>
            <a:off x="9453683" y="3393942"/>
            <a:ext cx="22576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systems supporting machine readable data </a:t>
            </a:r>
            <a:r>
              <a:rPr lang="en-US" sz="12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instead of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outdated ‘upload download scans of paper docs’ monsters from Nineties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E87788-71BF-4B44-9F15-AB571AC24E92}"/>
              </a:ext>
            </a:extLst>
          </p:cNvPr>
          <p:cNvSpPr/>
          <p:nvPr/>
        </p:nvSpPr>
        <p:spPr>
          <a:xfrm>
            <a:off x="9453682" y="5364707"/>
            <a:ext cx="225760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Distributed architecture systems with process engine, micro services and open data </a:t>
            </a:r>
            <a:r>
              <a:rPr lang="en-US" sz="12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instead of</a:t>
            </a:r>
            <a:r>
              <a:rPr lang="en-US" sz="1200" dirty="0">
                <a:solidFill>
                  <a:srgbClr val="D77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 architecture and closed databases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68BBE1-3A97-FB4C-BBFF-0A79E55BD9E8}"/>
              </a:ext>
            </a:extLst>
          </p:cNvPr>
          <p:cNvCxnSpPr>
            <a:cxnSpLocks/>
          </p:cNvCxnSpPr>
          <p:nvPr/>
        </p:nvCxnSpPr>
        <p:spPr>
          <a:xfrm>
            <a:off x="9211618" y="1290636"/>
            <a:ext cx="36554" cy="5567364"/>
          </a:xfrm>
          <a:prstGeom prst="line">
            <a:avLst/>
          </a:prstGeom>
          <a:ln w="38100">
            <a:solidFill>
              <a:srgbClr val="2294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BFB75D-7E5F-4548-A23D-84661312D681}"/>
              </a:ext>
            </a:extLst>
          </p:cNvPr>
          <p:cNvCxnSpPr>
            <a:cxnSpLocks/>
          </p:cNvCxnSpPr>
          <p:nvPr/>
        </p:nvCxnSpPr>
        <p:spPr>
          <a:xfrm flipH="1" flipV="1">
            <a:off x="9254803" y="2710914"/>
            <a:ext cx="2330669" cy="15433"/>
          </a:xfrm>
          <a:prstGeom prst="line">
            <a:avLst/>
          </a:prstGeom>
          <a:ln w="38100">
            <a:solidFill>
              <a:srgbClr val="2294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C91FB1-F3B9-5643-883E-DF4AF06DFFD9}"/>
              </a:ext>
            </a:extLst>
          </p:cNvPr>
          <p:cNvCxnSpPr>
            <a:cxnSpLocks/>
          </p:cNvCxnSpPr>
          <p:nvPr/>
        </p:nvCxnSpPr>
        <p:spPr>
          <a:xfrm flipH="1" flipV="1">
            <a:off x="9254803" y="4653032"/>
            <a:ext cx="2330669" cy="15433"/>
          </a:xfrm>
          <a:prstGeom prst="line">
            <a:avLst/>
          </a:prstGeom>
          <a:ln w="38100">
            <a:solidFill>
              <a:srgbClr val="2294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6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49E1BFF-4F1D-FD47-86F7-AA8C781E551B}"/>
              </a:ext>
            </a:extLst>
          </p:cNvPr>
          <p:cNvSpPr/>
          <p:nvPr/>
        </p:nvSpPr>
        <p:spPr>
          <a:xfrm>
            <a:off x="765143" y="5207796"/>
            <a:ext cx="5971007" cy="821803"/>
          </a:xfrm>
          <a:prstGeom prst="rect">
            <a:avLst/>
          </a:prstGeom>
          <a:solidFill>
            <a:srgbClr val="229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Изображение 6">
            <a:extLst>
              <a:ext uri="{FF2B5EF4-FFF2-40B4-BE49-F238E27FC236}">
                <a16:creationId xmlns:a16="http://schemas.microsoft.com/office/drawing/2014/main" id="{A02E8923-EE61-5044-9930-E378AE160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r="40796"/>
          <a:stretch/>
        </p:blipFill>
        <p:spPr>
          <a:xfrm>
            <a:off x="9641711" y="1245958"/>
            <a:ext cx="2550289" cy="5612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D88EE-53DD-E942-A22B-5234F9F89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21B1E-E352-1145-8521-B8AAE4F11D0F}"/>
              </a:ext>
            </a:extLst>
          </p:cNvPr>
          <p:cNvSpPr txBox="1"/>
          <p:nvPr/>
        </p:nvSpPr>
        <p:spPr>
          <a:xfrm>
            <a:off x="552506" y="451740"/>
            <a:ext cx="882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digital public procurement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5F3AE-D3D7-4D46-BA40-BC62197FC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9" y="2401951"/>
            <a:ext cx="883077" cy="883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61CF2-36B1-804B-B343-3B1989057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210" y="2335817"/>
            <a:ext cx="992001" cy="101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8FED16-7F33-F546-A820-56CA480A5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964" y="2335817"/>
            <a:ext cx="1038685" cy="9686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6A098D-4839-FF4D-8A77-2906473B42F2}"/>
              </a:ext>
            </a:extLst>
          </p:cNvPr>
          <p:cNvSpPr/>
          <p:nvPr/>
        </p:nvSpPr>
        <p:spPr>
          <a:xfrm>
            <a:off x="638134" y="4087245"/>
            <a:ext cx="228483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Enable flexible </a:t>
            </a:r>
            <a:r>
              <a:rPr lang="en-US" sz="14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design, management and improvement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476283-A8C0-2F4E-8B81-54AFD5777C52}"/>
              </a:ext>
            </a:extLst>
          </p:cNvPr>
          <p:cNvSpPr/>
          <p:nvPr/>
        </p:nvSpPr>
        <p:spPr>
          <a:xfrm>
            <a:off x="638134" y="3726458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BPMN</a:t>
            </a:r>
            <a:endParaRPr lang="en-US" dirty="0">
              <a:solidFill>
                <a:srgbClr val="2294C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3A1984-D5B9-F047-BD91-EEE7E922F9D2}"/>
              </a:ext>
            </a:extLst>
          </p:cNvPr>
          <p:cNvCxnSpPr/>
          <p:nvPr/>
        </p:nvCxnSpPr>
        <p:spPr>
          <a:xfrm>
            <a:off x="742309" y="3576579"/>
            <a:ext cx="2151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AC7DA-31C9-054B-937C-F2D335239263}"/>
              </a:ext>
            </a:extLst>
          </p:cNvPr>
          <p:cNvSpPr/>
          <p:nvPr/>
        </p:nvSpPr>
        <p:spPr>
          <a:xfrm>
            <a:off x="3363354" y="4087245"/>
            <a:ext cx="240083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en-US" sz="14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availability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uniform open data structure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D43DEA-45AF-C642-BC24-EE11755E0BBB}"/>
              </a:ext>
            </a:extLst>
          </p:cNvPr>
          <p:cNvSpPr/>
          <p:nvPr/>
        </p:nvSpPr>
        <p:spPr>
          <a:xfrm>
            <a:off x="3363354" y="372645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OCDS</a:t>
            </a:r>
            <a:endParaRPr lang="en-US" dirty="0">
              <a:solidFill>
                <a:srgbClr val="2294C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482D42-A90A-DA47-8FE3-8207A97B1250}"/>
              </a:ext>
            </a:extLst>
          </p:cNvPr>
          <p:cNvCxnSpPr/>
          <p:nvPr/>
        </p:nvCxnSpPr>
        <p:spPr>
          <a:xfrm>
            <a:off x="3467529" y="3576579"/>
            <a:ext cx="2151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97CD784-DBF0-C743-91C3-EC706F8A4C68}"/>
              </a:ext>
            </a:extLst>
          </p:cNvPr>
          <p:cNvSpPr/>
          <p:nvPr/>
        </p:nvSpPr>
        <p:spPr>
          <a:xfrm>
            <a:off x="6201471" y="4087245"/>
            <a:ext cx="265316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 </a:t>
            </a:r>
            <a:r>
              <a:rPr lang="en-US" sz="1400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by data exchange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other digital government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A5DBEB-A497-594F-BB5B-F31939D263AA}"/>
              </a:ext>
            </a:extLst>
          </p:cNvPr>
          <p:cNvSpPr/>
          <p:nvPr/>
        </p:nvSpPr>
        <p:spPr>
          <a:xfrm>
            <a:off x="6201472" y="3726458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94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</a:t>
            </a:r>
            <a:endParaRPr lang="en-US" dirty="0">
              <a:solidFill>
                <a:srgbClr val="2294C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C69369-F610-CB4D-98A6-F56AB0FEE8F7}"/>
              </a:ext>
            </a:extLst>
          </p:cNvPr>
          <p:cNvCxnSpPr/>
          <p:nvPr/>
        </p:nvCxnSpPr>
        <p:spPr>
          <a:xfrm>
            <a:off x="6305647" y="3576579"/>
            <a:ext cx="2151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58097-EACD-384A-86EE-0BD570F49312}"/>
              </a:ext>
            </a:extLst>
          </p:cNvPr>
          <p:cNvSpPr/>
          <p:nvPr/>
        </p:nvSpPr>
        <p:spPr>
          <a:xfrm>
            <a:off x="880772" y="5375302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Unlocking procurement data from the IT systems for interoperability and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77258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2F4EB7AEF004196D4C3A26553B218" ma:contentTypeVersion="15" ma:contentTypeDescription="Create a new document." ma:contentTypeScope="" ma:versionID="3f98e9f069563d6570343e5c4d08145d">
  <xsd:schema xmlns:xsd="http://www.w3.org/2001/XMLSchema" xmlns:xs="http://www.w3.org/2001/XMLSchema" xmlns:p="http://schemas.microsoft.com/office/2006/metadata/properties" xmlns:ns1="http://schemas.microsoft.com/sharepoint/v3" xmlns:ns2="a769860d-aed4-43b9-86b3-d34de4098fd8" xmlns:ns3="8f8c79ab-9f93-451f-9a2b-fc3c4f020b62" targetNamespace="http://schemas.microsoft.com/office/2006/metadata/properties" ma:root="true" ma:fieldsID="af8b1c9dd9f4183776a03f9a7c1b5bdb" ns1:_="" ns2:_="" ns3:_="">
    <xsd:import namespace="http://schemas.microsoft.com/sharepoint/v3"/>
    <xsd:import namespace="a769860d-aed4-43b9-86b3-d34de4098fd8"/>
    <xsd:import namespace="8f8c79ab-9f93-451f-9a2b-fc3c4f020b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9860d-aed4-43b9-86b3-d34de409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c79ab-9f93-451f-9a2b-fc3c4f020b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3E7968-2F64-44CE-A4FF-06D6D9272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9860d-aed4-43b9-86b3-d34de4098fd8"/>
    <ds:schemaRef ds:uri="8f8c79ab-9f93-451f-9a2b-fc3c4f020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DB903-FE26-4C20-9513-EB94C76A7902}">
  <ds:schemaRefs>
    <ds:schemaRef ds:uri="http://schemas.microsoft.com/sharepoint/v3"/>
    <ds:schemaRef ds:uri="8f8c79ab-9f93-451f-9a2b-fc3c4f020b62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a769860d-aed4-43b9-86b3-d34de4098fd8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B03AFC-529A-47DB-967D-46204F3264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628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Bodoni MT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Enrik Biath</cp:lastModifiedBy>
  <cp:revision>18</cp:revision>
  <dcterms:created xsi:type="dcterms:W3CDTF">2020-07-17T16:16:38Z</dcterms:created>
  <dcterms:modified xsi:type="dcterms:W3CDTF">2021-10-20T11:31:49Z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0x01010048C2F4EB7AEF004196D4C3A26553B218</vt:lpwstr>
  </property>
</Properties>
</file>